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3881100" cy="11226800"/>
  <p:notesSz cx="13881100" cy="112268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55" d="100"/>
          <a:sy n="55" d="100"/>
        </p:scale>
        <p:origin x="76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41082" y="3480308"/>
            <a:ext cx="11798935" cy="23576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82165" y="6287008"/>
            <a:ext cx="9716770" cy="280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4055" y="2582164"/>
            <a:ext cx="6038278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48766" y="2582164"/>
            <a:ext cx="6038278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5095" y="796807"/>
            <a:ext cx="156210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4055" y="2582164"/>
            <a:ext cx="12492990" cy="7409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19574" y="10440924"/>
            <a:ext cx="4441952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4055" y="10440924"/>
            <a:ext cx="3192653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94392" y="10440924"/>
            <a:ext cx="3192653" cy="561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T@ETICS.OR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ene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498496" y="9926750"/>
            <a:ext cx="10011410" cy="622935"/>
          </a:xfrm>
          <a:custGeom>
            <a:avLst/>
            <a:gdLst/>
            <a:ahLst/>
            <a:cxnLst/>
            <a:rect l="l" t="t" r="r" b="b"/>
            <a:pathLst>
              <a:path w="10011410" h="622934">
                <a:moveTo>
                  <a:pt x="10011003" y="0"/>
                </a:moveTo>
                <a:lnTo>
                  <a:pt x="215239" y="43383"/>
                </a:lnTo>
                <a:lnTo>
                  <a:pt x="0" y="258635"/>
                </a:lnTo>
                <a:lnTo>
                  <a:pt x="364261" y="622909"/>
                </a:lnTo>
                <a:lnTo>
                  <a:pt x="10011003" y="608952"/>
                </a:lnTo>
                <a:lnTo>
                  <a:pt x="10011003" y="0"/>
                </a:lnTo>
                <a:close/>
              </a:path>
            </a:pathLst>
          </a:custGeom>
          <a:solidFill>
            <a:srgbClr val="008A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260763" y="488190"/>
            <a:ext cx="5392420" cy="375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300" b="1" spc="-10" dirty="0">
                <a:latin typeface="Century Gothic"/>
                <a:cs typeface="Century Gothic"/>
              </a:rPr>
              <a:t>HORTICULTURAL</a:t>
            </a:r>
            <a:r>
              <a:rPr sz="2300" b="1" spc="-10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LUMINAIRES</a:t>
            </a:r>
            <a:r>
              <a:rPr sz="2300" b="1" spc="-10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WITH</a:t>
            </a:r>
            <a:r>
              <a:rPr sz="2300" b="1" spc="-100" dirty="0">
                <a:latin typeface="Century Gothic"/>
                <a:cs typeface="Century Gothic"/>
              </a:rPr>
              <a:t> </a:t>
            </a:r>
            <a:r>
              <a:rPr sz="2300" b="1" spc="-20" dirty="0">
                <a:latin typeface="Century Gothic"/>
                <a:cs typeface="Century Gothic"/>
              </a:rPr>
              <a:t>LEDS</a:t>
            </a:r>
            <a:endParaRPr sz="23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40458" y="891344"/>
            <a:ext cx="92798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rgbClr val="008A5E"/>
                </a:solidFill>
              </a:rPr>
              <a:t>ENEC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MARK: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SAFETY AT</a:t>
            </a:r>
            <a:r>
              <a:rPr sz="4400" spc="-5" dirty="0">
                <a:solidFill>
                  <a:srgbClr val="008A5E"/>
                </a:solidFill>
              </a:rPr>
              <a:t> </a:t>
            </a:r>
            <a:r>
              <a:rPr sz="4400" dirty="0">
                <a:solidFill>
                  <a:srgbClr val="008A5E"/>
                </a:solidFill>
              </a:rPr>
              <a:t>FIRST </a:t>
            </a:r>
            <a:r>
              <a:rPr sz="4400" spc="-10" dirty="0">
                <a:solidFill>
                  <a:srgbClr val="008A5E"/>
                </a:solidFill>
              </a:rPr>
              <a:t>SIGHT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2516908" y="1747366"/>
            <a:ext cx="8771255" cy="6248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77470" algn="ctr">
              <a:lnSpc>
                <a:spcPts val="1845"/>
              </a:lnSpc>
              <a:spcBef>
                <a:spcPts val="110"/>
              </a:spcBef>
            </a:pPr>
            <a:r>
              <a:rPr sz="1550" b="1" dirty="0">
                <a:latin typeface="Century Gothic"/>
                <a:cs typeface="Century Gothic"/>
              </a:rPr>
              <a:t>HIGH</a:t>
            </a:r>
            <a:r>
              <a:rPr sz="1550" b="1" spc="-20" dirty="0">
                <a:latin typeface="Century Gothic"/>
                <a:cs typeface="Century Gothic"/>
              </a:rPr>
              <a:t> </a:t>
            </a:r>
            <a:r>
              <a:rPr sz="1550" b="1" dirty="0">
                <a:latin typeface="Century Gothic"/>
                <a:cs typeface="Century Gothic"/>
              </a:rPr>
              <a:t>QUALITY</a:t>
            </a:r>
            <a:r>
              <a:rPr sz="1550" b="1" spc="-15" dirty="0">
                <a:latin typeface="Century Gothic"/>
                <a:cs typeface="Century Gothic"/>
              </a:rPr>
              <a:t> </a:t>
            </a:r>
            <a:r>
              <a:rPr sz="1550" b="1" dirty="0">
                <a:latin typeface="Century Gothic"/>
                <a:cs typeface="Century Gothic"/>
              </a:rPr>
              <a:t>EUROPEAN</a:t>
            </a:r>
            <a:r>
              <a:rPr sz="1550" b="1" spc="-15" dirty="0">
                <a:latin typeface="Century Gothic"/>
                <a:cs typeface="Century Gothic"/>
              </a:rPr>
              <a:t> </a:t>
            </a:r>
            <a:r>
              <a:rPr sz="1550" b="1" spc="-20" dirty="0">
                <a:latin typeface="Century Gothic"/>
                <a:cs typeface="Century Gothic"/>
              </a:rPr>
              <a:t>MARK</a:t>
            </a:r>
            <a:endParaRPr sz="1550" dirty="0">
              <a:latin typeface="Century Gothic"/>
              <a:cs typeface="Century Gothic"/>
            </a:endParaRPr>
          </a:p>
          <a:p>
            <a:pPr marR="34925" algn="ctr">
              <a:lnSpc>
                <a:spcPts val="1425"/>
              </a:lnSpc>
            </a:pPr>
            <a:r>
              <a:rPr sz="1200" dirty="0">
                <a:latin typeface="Century Gothic"/>
                <a:cs typeface="Century Gothic"/>
              </a:rPr>
              <a:t>TO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GUARANTEE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SAFETY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AND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COMPLIANCE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WITH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REGULATORY REQUIREMENTS,</a:t>
            </a:r>
            <a:endParaRPr sz="1200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Century Gothic"/>
                <a:cs typeface="Century Gothic"/>
              </a:rPr>
              <a:t>OFFERING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spc="-25" dirty="0">
                <a:latin typeface="Century Gothic"/>
                <a:cs typeface="Century Gothic"/>
              </a:rPr>
              <a:t>ADVANTAGES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IN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TERMS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OF</a:t>
            </a:r>
            <a:r>
              <a:rPr sz="1200" spc="-10" dirty="0">
                <a:latin typeface="Century Gothic"/>
                <a:cs typeface="Century Gothic"/>
              </a:rPr>
              <a:t> RELIABILITY,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INTERNATIONAL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RECOGNITION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&amp;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COMPETITIVE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EDGE</a:t>
            </a:r>
            <a:r>
              <a:rPr sz="1200" spc="-10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FOR</a:t>
            </a:r>
            <a:r>
              <a:rPr sz="1200" spc="-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THE </a:t>
            </a:r>
            <a:r>
              <a:rPr sz="1200" spc="-10" dirty="0">
                <a:latin typeface="Century Gothic"/>
                <a:cs typeface="Century Gothic"/>
              </a:rPr>
              <a:t>BUSINESS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58401" y="1919795"/>
            <a:ext cx="2192655" cy="1905"/>
          </a:xfrm>
          <a:custGeom>
            <a:avLst/>
            <a:gdLst/>
            <a:ahLst/>
            <a:cxnLst/>
            <a:rect l="l" t="t" r="r" b="b"/>
            <a:pathLst>
              <a:path w="2192654" h="1905">
                <a:moveTo>
                  <a:pt x="2192070" y="0"/>
                </a:moveTo>
                <a:lnTo>
                  <a:pt x="0" y="0"/>
                </a:lnTo>
                <a:lnTo>
                  <a:pt x="0" y="1866"/>
                </a:lnTo>
                <a:lnTo>
                  <a:pt x="2192070" y="1866"/>
                </a:lnTo>
                <a:lnTo>
                  <a:pt x="2192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24188" y="1919795"/>
            <a:ext cx="2192655" cy="1905"/>
          </a:xfrm>
          <a:custGeom>
            <a:avLst/>
            <a:gdLst/>
            <a:ahLst/>
            <a:cxnLst/>
            <a:rect l="l" t="t" r="r" b="b"/>
            <a:pathLst>
              <a:path w="2192654" h="1905">
                <a:moveTo>
                  <a:pt x="2192070" y="0"/>
                </a:moveTo>
                <a:lnTo>
                  <a:pt x="0" y="0"/>
                </a:lnTo>
                <a:lnTo>
                  <a:pt x="0" y="1866"/>
                </a:lnTo>
                <a:lnTo>
                  <a:pt x="2192070" y="1866"/>
                </a:lnTo>
                <a:lnTo>
                  <a:pt x="2192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681436" y="4994952"/>
            <a:ext cx="3703320" cy="679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00660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ENEC</a:t>
            </a:r>
            <a:r>
              <a:rPr sz="1400" b="1" spc="6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MARK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IS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SYNONYM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OF</a:t>
            </a:r>
            <a:r>
              <a:rPr sz="1400" b="1" spc="6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RELIABILITY,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SAFETY</a:t>
            </a:r>
            <a:r>
              <a:rPr sz="1400" b="1" spc="4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AND</a:t>
            </a:r>
            <a:r>
              <a:rPr sz="1400" b="1" spc="484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PRODUCTION</a:t>
            </a:r>
            <a:endParaRPr sz="1400" b="1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SURVEILLANCE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461726" y="3137526"/>
            <a:ext cx="4142740" cy="679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0825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THE</a:t>
            </a:r>
            <a:r>
              <a:rPr sz="1400" b="1" spc="8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ENEC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MARK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GUARANTEES</a:t>
            </a:r>
            <a:r>
              <a:rPr sz="1400" b="1" spc="8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24A153"/>
                </a:solidFill>
                <a:latin typeface="Century Gothic"/>
                <a:cs typeface="Century Gothic"/>
              </a:rPr>
              <a:t>COMPLIANCE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WITH</a:t>
            </a:r>
            <a:r>
              <a:rPr sz="1400" b="1" spc="4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THE</a:t>
            </a:r>
            <a:r>
              <a:rPr sz="1400" b="1" spc="4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LATEST</a:t>
            </a:r>
            <a:r>
              <a:rPr sz="1400" b="1" spc="4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SAFETY</a:t>
            </a:r>
            <a:r>
              <a:rPr sz="1400" b="1" spc="4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STANDARDS,</a:t>
            </a:r>
            <a:r>
              <a:rPr sz="1400" b="1" spc="4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24A153"/>
                </a:solidFill>
                <a:latin typeface="Century Gothic"/>
                <a:cs typeface="Century Gothic"/>
              </a:rPr>
              <a:t>CERTIFIED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BY</a:t>
            </a:r>
            <a:r>
              <a:rPr sz="1400" b="1" spc="4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24A153"/>
                </a:solidFill>
                <a:latin typeface="Century Gothic"/>
                <a:cs typeface="Century Gothic"/>
              </a:rPr>
              <a:t>A</a:t>
            </a:r>
            <a:r>
              <a:rPr lang="en-US" sz="1400" b="1" dirty="0">
                <a:solidFill>
                  <a:srgbClr val="24A153"/>
                </a:solidFill>
                <a:latin typeface="Century Gothic"/>
                <a:cs typeface="Century Gothic"/>
              </a:rPr>
              <a:t>N</a:t>
            </a:r>
            <a:r>
              <a:rPr sz="1400" b="1" spc="40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lang="en-US" sz="1400" b="1" dirty="0">
                <a:solidFill>
                  <a:srgbClr val="24A153"/>
                </a:solidFill>
                <a:latin typeface="Century Gothic"/>
                <a:cs typeface="Century Gothic"/>
              </a:rPr>
              <a:t>THIRD-PARTY</a:t>
            </a:r>
            <a:r>
              <a:rPr sz="1400" b="1" spc="45" dirty="0">
                <a:solidFill>
                  <a:srgbClr val="24A153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>
                <a:solidFill>
                  <a:srgbClr val="24A153"/>
                </a:solidFill>
                <a:latin typeface="Century Gothic"/>
                <a:cs typeface="Century Gothic"/>
              </a:rPr>
              <a:t>BODY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72736" y="10063385"/>
            <a:ext cx="8524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18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MOST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KNOWN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HIGH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QUALITY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EUROPEAN</a:t>
            </a:r>
            <a:r>
              <a:rPr sz="18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MARK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LIGHTING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INDUSTRY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0021" y="2158245"/>
            <a:ext cx="3325820" cy="24185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52600" algn="ctr">
              <a:lnSpc>
                <a:spcPct val="100000"/>
              </a:lnSpc>
              <a:spcBef>
                <a:spcPts val="95"/>
              </a:spcBef>
            </a:pPr>
            <a:r>
              <a:rPr lang="en-US" sz="95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endParaRPr sz="9500" dirty="0">
              <a:latin typeface="Century Gothic"/>
              <a:cs typeface="Century Gothic"/>
            </a:endParaRPr>
          </a:p>
          <a:p>
            <a:pPr marL="25400" marR="5080" indent="-13335" algn="l">
              <a:lnSpc>
                <a:spcPct val="102699"/>
              </a:lnSpc>
              <a:spcBef>
                <a:spcPts val="2275"/>
              </a:spcBef>
            </a:pPr>
            <a:r>
              <a:rPr lang="en-US" sz="1400" b="1" dirty="0">
                <a:latin typeface="Century Gothic"/>
                <a:cs typeface="Century Gothic"/>
              </a:rPr>
              <a:t>OUR LUMINAIRE STANDARD FOCUSES EXCLUSIVELY ON LUMINAIRES WITH VISIBLE LIGHT SOURCES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7677" y="5224365"/>
            <a:ext cx="3390508" cy="1105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2390" algn="l">
              <a:lnSpc>
                <a:spcPct val="102699"/>
              </a:lnSpc>
              <a:spcBef>
                <a:spcPts val="95"/>
              </a:spcBef>
            </a:pPr>
            <a:r>
              <a:rPr lang="en-US" sz="1400" b="1" spc="-10" dirty="0">
                <a:latin typeface="Century Gothic"/>
                <a:cs typeface="Century Gothic"/>
              </a:rPr>
              <a:t>WITH HORTICULTURAL LIGHTING STANDARDS NOT ANTICIPATED FOR THE NEXT 3-4 YEARS, OUR ENEC REQUIREMENT SHEET PROVIDES A CRUCIAL SOLUTION</a:t>
            </a:r>
            <a:r>
              <a:rPr sz="1050" spc="-10" dirty="0">
                <a:latin typeface="Century Gothic"/>
                <a:cs typeface="Century Gothic"/>
              </a:rPr>
              <a:t>.</a:t>
            </a:r>
            <a:endParaRPr sz="105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21143" y="6774254"/>
            <a:ext cx="3742690" cy="679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50495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CERTIFIED</a:t>
            </a:r>
            <a:r>
              <a:rPr sz="1400" b="1" spc="13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PRODUCTS</a:t>
            </a:r>
            <a:r>
              <a:rPr sz="1400" b="1" spc="14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PROVIDE</a:t>
            </a:r>
            <a:r>
              <a:rPr sz="1400" b="1" spc="13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20" dirty="0">
                <a:solidFill>
                  <a:srgbClr val="46A969"/>
                </a:solidFill>
                <a:latin typeface="Century Gothic"/>
                <a:cs typeface="Century Gothic"/>
              </a:rPr>
              <a:t>MORE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CONFIDENCE</a:t>
            </a:r>
            <a:r>
              <a:rPr sz="1400" b="1" spc="11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TOWARDS</a:t>
            </a:r>
            <a:r>
              <a:rPr sz="1400" b="1" spc="11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LOCAL/NATIONAL AUTHORITIES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31609" y="8266312"/>
            <a:ext cx="4810125" cy="436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00660">
              <a:lnSpc>
                <a:spcPct val="102099"/>
              </a:lnSpc>
              <a:spcBef>
                <a:spcPts val="95"/>
              </a:spcBef>
            </a:pP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ENEC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MARK</a:t>
            </a:r>
            <a:r>
              <a:rPr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lang="en-US" sz="1400" b="1" spc="75" dirty="0">
                <a:solidFill>
                  <a:srgbClr val="46A969"/>
                </a:solidFill>
                <a:latin typeface="Century Gothic"/>
                <a:cs typeface="Century Gothic"/>
              </a:rPr>
              <a:t>IS </a:t>
            </a:r>
            <a:r>
              <a:rPr lang="en-US" sz="1400" b="1" dirty="0">
                <a:solidFill>
                  <a:srgbClr val="46A969"/>
                </a:solidFill>
                <a:latin typeface="Century Gothic"/>
                <a:cs typeface="Century Gothic"/>
              </a:rPr>
              <a:t>THE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SOLUTION </a:t>
            </a:r>
            <a:r>
              <a:rPr lang="en-US"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FOR </a:t>
            </a:r>
            <a:r>
              <a:rPr lang="en-US" sz="1400" b="1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THE</a:t>
            </a:r>
            <a:r>
              <a:rPr sz="1400" b="1" spc="55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CERTIFICATION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OF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dirty="0">
                <a:solidFill>
                  <a:srgbClr val="46A969"/>
                </a:solidFill>
                <a:latin typeface="Century Gothic"/>
                <a:cs typeface="Century Gothic"/>
              </a:rPr>
              <a:t>HORTICULTURAL</a:t>
            </a:r>
            <a:r>
              <a:rPr sz="1400" b="1" spc="90" dirty="0">
                <a:solidFill>
                  <a:srgbClr val="46A969"/>
                </a:solidFill>
                <a:latin typeface="Century Gothic"/>
                <a:cs typeface="Century Gothic"/>
              </a:rPr>
              <a:t> </a:t>
            </a:r>
            <a:r>
              <a:rPr sz="1400" b="1" spc="-10" dirty="0">
                <a:solidFill>
                  <a:srgbClr val="46A969"/>
                </a:solidFill>
                <a:latin typeface="Century Gothic"/>
                <a:cs typeface="Century Gothic"/>
              </a:rPr>
              <a:t>LUMINAIRES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913970" y="8115806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555705" y="4850545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530305" y="6717445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8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7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8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EB8629F3-B95E-375B-A6BB-C8C47CE33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713" y="9307005"/>
            <a:ext cx="2717800" cy="2006600"/>
          </a:xfrm>
          <a:prstGeom prst="rect">
            <a:avLst/>
          </a:prstGeom>
        </p:spPr>
      </p:pic>
      <p:pic>
        <p:nvPicPr>
          <p:cNvPr id="18" name="Picture 17" descr="A person in a white protective suit and mask holding a clipboard&#10;&#10;Description automatically generated with low confidence">
            <a:extLst>
              <a:ext uri="{FF2B5EF4-FFF2-40B4-BE49-F238E27FC236}">
                <a16:creationId xmlns:a16="http://schemas.microsoft.com/office/drawing/2014/main" id="{2835E9DC-A502-3953-60ED-664AC8E29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189" y="3315778"/>
            <a:ext cx="5401914" cy="3600089"/>
          </a:xfrm>
          <a:prstGeom prst="rect">
            <a:avLst/>
          </a:prstGeom>
        </p:spPr>
      </p:pic>
      <p:sp>
        <p:nvSpPr>
          <p:cNvPr id="19" name="object 40">
            <a:extLst>
              <a:ext uri="{FF2B5EF4-FFF2-40B4-BE49-F238E27FC236}">
                <a16:creationId xmlns:a16="http://schemas.microsoft.com/office/drawing/2014/main" id="{FC2B2384-A318-3C1A-4449-C272237D7399}"/>
              </a:ext>
            </a:extLst>
          </p:cNvPr>
          <p:cNvSpPr/>
          <p:nvPr/>
        </p:nvSpPr>
        <p:spPr>
          <a:xfrm>
            <a:off x="9474113" y="2971113"/>
            <a:ext cx="179070" cy="365125"/>
          </a:xfrm>
          <a:custGeom>
            <a:avLst/>
            <a:gdLst/>
            <a:ahLst/>
            <a:cxnLst/>
            <a:rect l="l" t="t" r="r" b="b"/>
            <a:pathLst>
              <a:path w="179070" h="365125">
                <a:moveTo>
                  <a:pt x="89369" y="0"/>
                </a:moveTo>
                <a:lnTo>
                  <a:pt x="37702" y="48814"/>
                </a:lnTo>
                <a:lnTo>
                  <a:pt x="11171" y="84096"/>
                </a:lnTo>
                <a:lnTo>
                  <a:pt x="1396" y="122954"/>
                </a:lnTo>
                <a:lnTo>
                  <a:pt x="0" y="182499"/>
                </a:lnTo>
                <a:lnTo>
                  <a:pt x="13964" y="253534"/>
                </a:lnTo>
                <a:lnTo>
                  <a:pt x="44684" y="311543"/>
                </a:lnTo>
                <a:lnTo>
                  <a:pt x="75405" y="350655"/>
                </a:lnTo>
                <a:lnTo>
                  <a:pt x="89369" y="364998"/>
                </a:lnTo>
                <a:lnTo>
                  <a:pt x="141029" y="316183"/>
                </a:lnTo>
                <a:lnTo>
                  <a:pt x="167557" y="280901"/>
                </a:lnTo>
                <a:lnTo>
                  <a:pt x="177330" y="242043"/>
                </a:lnTo>
                <a:lnTo>
                  <a:pt x="178727" y="182499"/>
                </a:lnTo>
                <a:lnTo>
                  <a:pt x="164765" y="111463"/>
                </a:lnTo>
                <a:lnTo>
                  <a:pt x="134048" y="53454"/>
                </a:lnTo>
                <a:lnTo>
                  <a:pt x="103331" y="14342"/>
                </a:lnTo>
                <a:lnTo>
                  <a:pt x="89369" y="0"/>
                </a:lnTo>
                <a:close/>
              </a:path>
            </a:pathLst>
          </a:custGeom>
          <a:solidFill>
            <a:srgbClr val="46A96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1518" y="1619733"/>
            <a:ext cx="2556510" cy="3169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PRODUCTS</a:t>
            </a:r>
            <a:endParaRPr sz="1600">
              <a:latin typeface="Century Gothic"/>
              <a:cs typeface="Century Gothic"/>
            </a:endParaRPr>
          </a:p>
          <a:p>
            <a:pPr marL="12700" marR="69850">
              <a:lnSpc>
                <a:spcPts val="1760"/>
              </a:lnSpc>
              <a:spcBef>
                <a:spcPts val="35"/>
              </a:spcBef>
            </a:pPr>
            <a:r>
              <a:rPr sz="1450" spc="-45" dirty="0">
                <a:latin typeface="Century Gothic"/>
                <a:cs typeface="Century Gothic"/>
              </a:rPr>
              <a:t>ENEC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mark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can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be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issued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to: </a:t>
            </a:r>
            <a:r>
              <a:rPr sz="1450" spc="-55" dirty="0">
                <a:latin typeface="Century Gothic"/>
                <a:cs typeface="Century Gothic"/>
              </a:rPr>
              <a:t>horticultural</a:t>
            </a:r>
            <a:r>
              <a:rPr sz="1450" spc="1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luminaires</a:t>
            </a:r>
            <a:r>
              <a:rPr sz="1450" spc="10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with </a:t>
            </a:r>
            <a:r>
              <a:rPr sz="1450" spc="-45" dirty="0">
                <a:latin typeface="Century Gothic"/>
                <a:cs typeface="Century Gothic"/>
              </a:rPr>
              <a:t>LEDs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which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do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not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emit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light </a:t>
            </a:r>
            <a:r>
              <a:rPr sz="1450" spc="-45" dirty="0">
                <a:latin typeface="Century Gothic"/>
                <a:cs typeface="Century Gothic"/>
              </a:rPr>
              <a:t>above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limits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of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Risk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Group </a:t>
            </a:r>
            <a:r>
              <a:rPr sz="1450" dirty="0">
                <a:latin typeface="Century Gothic"/>
                <a:cs typeface="Century Gothic"/>
              </a:rPr>
              <a:t>0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for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following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hazards:</a:t>
            </a:r>
            <a:endParaRPr sz="1450">
              <a:latin typeface="Century Gothic"/>
              <a:cs typeface="Century Gothic"/>
            </a:endParaRPr>
          </a:p>
          <a:p>
            <a:pPr marL="12700">
              <a:lnSpc>
                <a:spcPts val="1680"/>
              </a:lnSpc>
            </a:pPr>
            <a:r>
              <a:rPr sz="1450" spc="-50" dirty="0">
                <a:latin typeface="Century Gothic"/>
                <a:cs typeface="Century Gothic"/>
              </a:rPr>
              <a:t>•Actinic</a:t>
            </a:r>
            <a:r>
              <a:rPr sz="1450" spc="-2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Ultraviolet</a:t>
            </a:r>
            <a:r>
              <a:rPr sz="1450" spc="-1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Hazard</a:t>
            </a:r>
            <a:endParaRPr sz="14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450" spc="-50" dirty="0">
                <a:latin typeface="Century Gothic"/>
                <a:cs typeface="Century Gothic"/>
              </a:rPr>
              <a:t>•Near-</a:t>
            </a:r>
            <a:r>
              <a:rPr sz="1450" spc="-30" dirty="0">
                <a:latin typeface="Century Gothic"/>
                <a:cs typeface="Century Gothic"/>
              </a:rPr>
              <a:t>UV</a:t>
            </a:r>
            <a:r>
              <a:rPr sz="1450" spc="-8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Hazard</a:t>
            </a:r>
            <a:endParaRPr sz="14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450" spc="-50" dirty="0">
                <a:latin typeface="Century Gothic"/>
                <a:cs typeface="Century Gothic"/>
              </a:rPr>
              <a:t>•Retinal</a:t>
            </a:r>
            <a:r>
              <a:rPr sz="1450" spc="-45" dirty="0">
                <a:latin typeface="Century Gothic"/>
                <a:cs typeface="Century Gothic"/>
              </a:rPr>
              <a:t> Thermal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Hazard</a:t>
            </a:r>
            <a:endParaRPr sz="1450">
              <a:latin typeface="Century Gothic"/>
              <a:cs typeface="Century Gothic"/>
            </a:endParaRPr>
          </a:p>
          <a:p>
            <a:pPr marL="12700" marR="5080">
              <a:lnSpc>
                <a:spcPct val="100899"/>
              </a:lnSpc>
            </a:pPr>
            <a:r>
              <a:rPr sz="1450" spc="-50" dirty="0">
                <a:latin typeface="Century Gothic"/>
                <a:cs typeface="Century Gothic"/>
              </a:rPr>
              <a:t>•Retinal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thermal,</a:t>
            </a:r>
            <a:r>
              <a:rPr sz="1450" spc="-5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weak</a:t>
            </a:r>
            <a:r>
              <a:rPr sz="1450" spc="-5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visual </a:t>
            </a:r>
            <a:r>
              <a:rPr sz="1450" spc="-50" dirty="0">
                <a:latin typeface="Century Gothic"/>
                <a:cs typeface="Century Gothic"/>
              </a:rPr>
              <a:t>stimulus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(if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applicable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accor- </a:t>
            </a:r>
            <a:r>
              <a:rPr sz="1450" spc="-45" dirty="0">
                <a:latin typeface="Century Gothic"/>
                <a:cs typeface="Century Gothic"/>
              </a:rPr>
              <a:t>ding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to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4.3.6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of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EN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62471:2008)</a:t>
            </a:r>
            <a:endParaRPr sz="1450">
              <a:latin typeface="Century Gothic"/>
              <a:cs typeface="Century Gothic"/>
            </a:endParaRPr>
          </a:p>
          <a:p>
            <a:pPr marL="12700" marR="7620">
              <a:lnSpc>
                <a:spcPct val="100899"/>
              </a:lnSpc>
            </a:pPr>
            <a:r>
              <a:rPr sz="1450" spc="-50" dirty="0">
                <a:latin typeface="Century Gothic"/>
                <a:cs typeface="Century Gothic"/>
              </a:rPr>
              <a:t>•Infrared Radiation Hazard </a:t>
            </a:r>
            <a:r>
              <a:rPr sz="1450" spc="-25" dirty="0">
                <a:latin typeface="Century Gothic"/>
                <a:cs typeface="Century Gothic"/>
              </a:rPr>
              <a:t>for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eye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8707" y="1613086"/>
            <a:ext cx="2451100" cy="938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dirty="0">
                <a:solidFill>
                  <a:srgbClr val="008A5E"/>
                </a:solidFill>
                <a:latin typeface="Century Gothic"/>
                <a:cs typeface="Century Gothic"/>
              </a:rPr>
              <a:t>CERTIFICATION</a:t>
            </a:r>
            <a:r>
              <a:rPr sz="1600" b="1" spc="114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PROCESS</a:t>
            </a:r>
            <a:endParaRPr sz="1600">
              <a:latin typeface="Century Gothic"/>
              <a:cs typeface="Century Gothic"/>
            </a:endParaRPr>
          </a:p>
          <a:p>
            <a:pPr marL="133350" marR="71120" indent="-120650">
              <a:lnSpc>
                <a:spcPts val="1760"/>
              </a:lnSpc>
              <a:spcBef>
                <a:spcPts val="35"/>
              </a:spcBef>
              <a:buSzPct val="93103"/>
              <a:buChar char="•"/>
              <a:tabLst>
                <a:tab pos="133985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Approval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30" dirty="0">
                <a:latin typeface="Century Gothic"/>
                <a:cs typeface="Century Gothic"/>
              </a:rPr>
              <a:t>of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25" dirty="0">
                <a:latin typeface="Century Gothic"/>
                <a:cs typeface="Century Gothic"/>
              </a:rPr>
              <a:t>the </a:t>
            </a:r>
            <a:r>
              <a:rPr sz="1450" b="1" spc="-35" dirty="0">
                <a:latin typeface="Century Gothic"/>
                <a:cs typeface="Century Gothic"/>
              </a:rPr>
              <a:t>manufacturer</a:t>
            </a:r>
            <a:r>
              <a:rPr sz="1450" b="1" spc="12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(production </a:t>
            </a:r>
            <a:r>
              <a:rPr sz="1450" spc="-45" dirty="0">
                <a:latin typeface="Century Gothic"/>
                <a:cs typeface="Century Gothic"/>
              </a:rPr>
              <a:t>site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inspection).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18731" y="2749004"/>
            <a:ext cx="2574925" cy="918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3350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Approval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30" dirty="0">
                <a:latin typeface="Century Gothic"/>
                <a:cs typeface="Century Gothic"/>
              </a:rPr>
              <a:t>of</a:t>
            </a:r>
            <a:r>
              <a:rPr sz="1450" b="1" spc="-65" dirty="0">
                <a:latin typeface="Century Gothic"/>
                <a:cs typeface="Century Gothic"/>
              </a:rPr>
              <a:t> </a:t>
            </a:r>
            <a:r>
              <a:rPr sz="1450" b="1" spc="-10" dirty="0">
                <a:latin typeface="Century Gothic"/>
                <a:cs typeface="Century Gothic"/>
              </a:rPr>
              <a:t>individual </a:t>
            </a:r>
            <a:r>
              <a:rPr sz="1450" b="1" spc="-50" dirty="0">
                <a:latin typeface="Century Gothic"/>
                <a:cs typeface="Century Gothic"/>
              </a:rPr>
              <a:t>product</a:t>
            </a:r>
            <a:r>
              <a:rPr sz="1450" b="1" spc="-5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models</a:t>
            </a:r>
            <a:r>
              <a:rPr sz="1450" b="1" spc="-6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(type</a:t>
            </a:r>
            <a:r>
              <a:rPr sz="1450" spc="-5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testing on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representative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sample</a:t>
            </a:r>
            <a:r>
              <a:rPr sz="1450" spc="-35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for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series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production).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8731" y="3864268"/>
            <a:ext cx="2580005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3350" algn="l"/>
              </a:tabLst>
            </a:pPr>
            <a:r>
              <a:rPr sz="1450" b="1" spc="-55" dirty="0">
                <a:latin typeface="Century Gothic"/>
                <a:cs typeface="Century Gothic"/>
              </a:rPr>
              <a:t>Certification</a:t>
            </a:r>
            <a:r>
              <a:rPr sz="1450" b="1" spc="-2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(granting</a:t>
            </a:r>
            <a:r>
              <a:rPr sz="1450" spc="-1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the </a:t>
            </a:r>
            <a:r>
              <a:rPr sz="1450" spc="-50" dirty="0">
                <a:latin typeface="Century Gothic"/>
                <a:cs typeface="Century Gothic"/>
              </a:rPr>
              <a:t>license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to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use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ENEC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mark </a:t>
            </a:r>
            <a:r>
              <a:rPr sz="1450" spc="-30" dirty="0">
                <a:latin typeface="Century Gothic"/>
                <a:cs typeface="Century Gothic"/>
              </a:rPr>
              <a:t>on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80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products).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18731" y="4756479"/>
            <a:ext cx="2571115" cy="918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715" marR="5080" indent="-120650" algn="just">
              <a:lnSpc>
                <a:spcPct val="100899"/>
              </a:lnSpc>
              <a:spcBef>
                <a:spcPts val="95"/>
              </a:spcBef>
              <a:buSzPct val="93103"/>
              <a:buChar char="•"/>
              <a:tabLst>
                <a:tab pos="133350" algn="l"/>
              </a:tabLst>
            </a:pPr>
            <a:r>
              <a:rPr sz="1450" b="1" spc="-50" dirty="0">
                <a:latin typeface="Century Gothic"/>
                <a:cs typeface="Century Gothic"/>
              </a:rPr>
              <a:t>Control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of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b="1" spc="-50" dirty="0">
                <a:latin typeface="Century Gothic"/>
                <a:cs typeface="Century Gothic"/>
              </a:rPr>
              <a:t>production</a:t>
            </a:r>
            <a:r>
              <a:rPr sz="1450" b="1" spc="-4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(yearly </a:t>
            </a:r>
            <a:r>
              <a:rPr sz="1450" spc="-55" dirty="0">
                <a:latin typeface="Century Gothic"/>
                <a:cs typeface="Century Gothic"/>
              </a:rPr>
              <a:t>supervision</a:t>
            </a:r>
            <a:r>
              <a:rPr sz="1450" spc="-20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of</a:t>
            </a:r>
            <a:r>
              <a:rPr sz="1450" spc="-1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manufacturing </a:t>
            </a:r>
            <a:r>
              <a:rPr sz="1450" spc="-50" dirty="0">
                <a:latin typeface="Century Gothic"/>
                <a:cs typeface="Century Gothic"/>
              </a:rPr>
              <a:t>location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50" dirty="0">
                <a:latin typeface="Century Gothic"/>
                <a:cs typeface="Century Gothic"/>
              </a:rPr>
              <a:t>and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manufactured products).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05215" y="1613035"/>
            <a:ext cx="1826260" cy="715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1914"/>
              </a:lnSpc>
              <a:spcBef>
                <a:spcPts val="12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TESTING</a:t>
            </a:r>
            <a:endParaRPr sz="1600">
              <a:latin typeface="Century Gothic"/>
              <a:cs typeface="Century Gothic"/>
            </a:endParaRPr>
          </a:p>
          <a:p>
            <a:pPr marL="12700" marR="5080">
              <a:lnSpc>
                <a:spcPts val="1760"/>
              </a:lnSpc>
              <a:spcBef>
                <a:spcPts val="35"/>
              </a:spcBef>
            </a:pP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7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type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tests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can</a:t>
            </a:r>
            <a:r>
              <a:rPr sz="1450" spc="-7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be </a:t>
            </a:r>
            <a:r>
              <a:rPr sz="1450" spc="-40" dirty="0">
                <a:latin typeface="Century Gothic"/>
                <a:cs typeface="Century Gothic"/>
              </a:rPr>
              <a:t>performed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in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the: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17915" y="2520015"/>
            <a:ext cx="2430780" cy="0"/>
          </a:xfrm>
          <a:custGeom>
            <a:avLst/>
            <a:gdLst/>
            <a:ahLst/>
            <a:cxnLst/>
            <a:rect l="l" t="t" r="r" b="b"/>
            <a:pathLst>
              <a:path w="2430779">
                <a:moveTo>
                  <a:pt x="0" y="0"/>
                </a:moveTo>
                <a:lnTo>
                  <a:pt x="2430530" y="0"/>
                </a:lnTo>
              </a:path>
            </a:pathLst>
          </a:custGeom>
          <a:ln w="92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205215" y="2525902"/>
            <a:ext cx="2183765" cy="471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210" marR="5080" indent="-144145">
              <a:lnSpc>
                <a:spcPct val="100899"/>
              </a:lnSpc>
              <a:spcBef>
                <a:spcPts val="95"/>
              </a:spcBef>
              <a:buChar char="•"/>
              <a:tabLst>
                <a:tab pos="156845" algn="l"/>
              </a:tabLst>
            </a:pPr>
            <a:r>
              <a:rPr sz="1450" b="1" spc="-55" dirty="0">
                <a:solidFill>
                  <a:srgbClr val="008A5E"/>
                </a:solidFill>
                <a:latin typeface="Century Gothic"/>
                <a:cs typeface="Century Gothic"/>
              </a:rPr>
              <a:t>laboratories</a:t>
            </a:r>
            <a:r>
              <a:rPr sz="1450" b="1" spc="-60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30" dirty="0">
                <a:solidFill>
                  <a:srgbClr val="008A5E"/>
                </a:solidFill>
                <a:latin typeface="Century Gothic"/>
                <a:cs typeface="Century Gothic"/>
              </a:rPr>
              <a:t>of</a:t>
            </a:r>
            <a:r>
              <a:rPr sz="1450" b="1" spc="-50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40" dirty="0">
                <a:solidFill>
                  <a:srgbClr val="008A5E"/>
                </a:solidFill>
                <a:latin typeface="Century Gothic"/>
                <a:cs typeface="Century Gothic"/>
              </a:rPr>
              <a:t>the</a:t>
            </a:r>
            <a:r>
              <a:rPr sz="1450" b="1" spc="-4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20" dirty="0">
                <a:solidFill>
                  <a:srgbClr val="008A5E"/>
                </a:solidFill>
                <a:latin typeface="Century Gothic"/>
                <a:cs typeface="Century Gothic"/>
              </a:rPr>
              <a:t>ENEC </a:t>
            </a:r>
            <a:r>
              <a:rPr sz="145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members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17915" y="3042330"/>
            <a:ext cx="2430780" cy="0"/>
          </a:xfrm>
          <a:custGeom>
            <a:avLst/>
            <a:gdLst/>
            <a:ahLst/>
            <a:cxnLst/>
            <a:rect l="l" t="t" r="r" b="b"/>
            <a:pathLst>
              <a:path w="2430779">
                <a:moveTo>
                  <a:pt x="0" y="0"/>
                </a:moveTo>
                <a:lnTo>
                  <a:pt x="2430530" y="0"/>
                </a:lnTo>
              </a:path>
            </a:pathLst>
          </a:custGeom>
          <a:ln w="92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205215" y="3048217"/>
            <a:ext cx="2456180" cy="471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56210" indent="-144145">
              <a:lnSpc>
                <a:spcPct val="100000"/>
              </a:lnSpc>
              <a:spcBef>
                <a:spcPts val="110"/>
              </a:spcBef>
              <a:buChar char="•"/>
              <a:tabLst>
                <a:tab pos="156845" algn="l"/>
              </a:tabLst>
            </a:pPr>
            <a:r>
              <a:rPr sz="1450" b="1" spc="-55" dirty="0">
                <a:solidFill>
                  <a:srgbClr val="008A5E"/>
                </a:solidFill>
                <a:latin typeface="Century Gothic"/>
                <a:cs typeface="Century Gothic"/>
              </a:rPr>
              <a:t>laboratories</a:t>
            </a:r>
            <a:r>
              <a:rPr sz="1450" b="1" spc="-3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30" dirty="0">
                <a:solidFill>
                  <a:srgbClr val="008A5E"/>
                </a:solidFill>
                <a:latin typeface="Century Gothic"/>
                <a:cs typeface="Century Gothic"/>
              </a:rPr>
              <a:t>of</a:t>
            </a:r>
            <a:r>
              <a:rPr sz="1450" b="1" spc="-35" dirty="0">
                <a:solidFill>
                  <a:srgbClr val="008A5E"/>
                </a:solidFill>
                <a:latin typeface="Century Gothic"/>
                <a:cs typeface="Century Gothic"/>
              </a:rPr>
              <a:t> </a:t>
            </a:r>
            <a:r>
              <a:rPr sz="145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manufactu-</a:t>
            </a:r>
            <a:endParaRPr sz="145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2442845" algn="l"/>
              </a:tabLst>
            </a:pPr>
            <a:r>
              <a:rPr sz="1450" b="1" u="sng" spc="155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 </a:t>
            </a:r>
            <a:r>
              <a:rPr sz="1450" b="1" u="sng" spc="-10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rers*</a:t>
            </a:r>
            <a:r>
              <a:rPr sz="1450" b="1" u="sng" dirty="0">
                <a:solidFill>
                  <a:srgbClr val="008A5E"/>
                </a:solidFill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	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05215" y="3718755"/>
            <a:ext cx="2186940" cy="70866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92710" marR="5080" indent="-80645">
              <a:lnSpc>
                <a:spcPct val="95700"/>
              </a:lnSpc>
              <a:spcBef>
                <a:spcPts val="200"/>
              </a:spcBef>
            </a:pPr>
            <a:r>
              <a:rPr sz="20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*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For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in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manufacturer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laboratories,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 there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are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three processes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in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place: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33888" y="4402015"/>
            <a:ext cx="2299970" cy="240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12725" indent="-229235">
              <a:lnSpc>
                <a:spcPct val="100000"/>
              </a:lnSpc>
              <a:spcBef>
                <a:spcPts val="100"/>
              </a:spcBef>
              <a:buFont typeface="Times New Roman"/>
              <a:buChar char="▪"/>
              <a:tabLst>
                <a:tab pos="241300" algn="l"/>
                <a:tab pos="241935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CTF1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ENEC</a:t>
            </a:r>
            <a:r>
              <a:rPr sz="1300" spc="-7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engineer</a:t>
            </a:r>
            <a:r>
              <a:rPr sz="1300" spc="-6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at</a:t>
            </a:r>
            <a:r>
              <a:rPr sz="1300" spc="-6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2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premises</a:t>
            </a:r>
            <a:endParaRPr sz="1300">
              <a:latin typeface="Century Gothic"/>
              <a:cs typeface="Century Gothic"/>
            </a:endParaRPr>
          </a:p>
          <a:p>
            <a:pPr marL="241300" marR="87630" indent="-229235">
              <a:lnSpc>
                <a:spcPct val="100000"/>
              </a:lnSpc>
              <a:buFont typeface="Times New Roman"/>
              <a:buChar char="▪"/>
              <a:tabLst>
                <a:tab pos="241300" algn="l"/>
                <a:tab pos="241935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CTF2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2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personnel,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witnessed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the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0" dirty="0">
                <a:solidFill>
                  <a:srgbClr val="000500"/>
                </a:solidFill>
                <a:latin typeface="Century Gothic"/>
                <a:cs typeface="Century Gothic"/>
              </a:rPr>
              <a:t>ENEC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engineer</a:t>
            </a:r>
            <a:endParaRPr sz="1300">
              <a:latin typeface="Century Gothic"/>
              <a:cs typeface="Century Gothic"/>
            </a:endParaRPr>
          </a:p>
          <a:p>
            <a:pPr marL="241300" marR="5080" indent="-229235">
              <a:lnSpc>
                <a:spcPct val="100000"/>
              </a:lnSpc>
              <a:buFont typeface="Times New Roman"/>
              <a:buChar char="▪"/>
              <a:tabLst>
                <a:tab pos="241300" algn="l"/>
                <a:tab pos="241935" algn="l"/>
              </a:tabLst>
            </a:pPr>
            <a:r>
              <a:rPr sz="1300" b="1" spc="-45" dirty="0">
                <a:solidFill>
                  <a:srgbClr val="000500"/>
                </a:solidFill>
                <a:latin typeface="Century Gothic"/>
                <a:cs typeface="Century Gothic"/>
              </a:rPr>
              <a:t>E-</a:t>
            </a:r>
            <a:r>
              <a:rPr sz="1300" b="1" spc="-40" dirty="0">
                <a:solidFill>
                  <a:srgbClr val="000500"/>
                </a:solidFill>
                <a:latin typeface="Century Gothic"/>
                <a:cs typeface="Century Gothic"/>
              </a:rPr>
              <a:t>CTF3</a:t>
            </a:r>
            <a:r>
              <a:rPr sz="1300" b="1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000500"/>
                </a:solidFill>
                <a:latin typeface="Century Gothic"/>
                <a:cs typeface="Century Gothic"/>
              </a:rPr>
              <a:t>-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testing</a:t>
            </a:r>
            <a:r>
              <a:rPr sz="1300" spc="-7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6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5" dirty="0">
                <a:solidFill>
                  <a:srgbClr val="000500"/>
                </a:solidFill>
                <a:latin typeface="Century Gothic"/>
                <a:cs typeface="Century Gothic"/>
              </a:rPr>
              <a:t>the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manufacturer’s</a:t>
            </a:r>
            <a:r>
              <a:rPr sz="1300" spc="-4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personnel</a:t>
            </a:r>
            <a:r>
              <a:rPr sz="1300" spc="-3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50" dirty="0">
                <a:solidFill>
                  <a:srgbClr val="000500"/>
                </a:solidFill>
                <a:latin typeface="Century Gothic"/>
                <a:cs typeface="Century Gothic"/>
              </a:rPr>
              <a:t>– supervised</a:t>
            </a:r>
            <a:r>
              <a:rPr sz="1300" spc="-5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and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partly </a:t>
            </a:r>
            <a:r>
              <a:rPr sz="1300" spc="-40" dirty="0">
                <a:solidFill>
                  <a:srgbClr val="000500"/>
                </a:solidFill>
                <a:latin typeface="Century Gothic"/>
                <a:cs typeface="Century Gothic"/>
              </a:rPr>
              <a:t>witnessed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by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30" dirty="0">
                <a:solidFill>
                  <a:srgbClr val="000500"/>
                </a:solidFill>
                <a:latin typeface="Century Gothic"/>
                <a:cs typeface="Century Gothic"/>
              </a:rPr>
              <a:t>the</a:t>
            </a:r>
            <a:r>
              <a:rPr sz="1300" spc="-85" dirty="0">
                <a:solidFill>
                  <a:srgbClr val="000500"/>
                </a:solidFill>
                <a:latin typeface="Century Gothic"/>
                <a:cs typeface="Century Gothic"/>
              </a:rPr>
              <a:t> </a:t>
            </a:r>
            <a:r>
              <a:rPr sz="1300" spc="-20" dirty="0">
                <a:solidFill>
                  <a:srgbClr val="000500"/>
                </a:solidFill>
                <a:latin typeface="Century Gothic"/>
                <a:cs typeface="Century Gothic"/>
              </a:rPr>
              <a:t>ENEC </a:t>
            </a:r>
            <a:r>
              <a:rPr sz="1300" spc="-10" dirty="0">
                <a:solidFill>
                  <a:srgbClr val="000500"/>
                </a:solidFill>
                <a:latin typeface="Century Gothic"/>
                <a:cs typeface="Century Gothic"/>
              </a:rPr>
              <a:t>engineer.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59379" y="1561176"/>
            <a:ext cx="2445385" cy="193357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535"/>
              </a:spcBef>
            </a:pPr>
            <a:r>
              <a:rPr sz="1600" b="1" spc="-10" dirty="0">
                <a:solidFill>
                  <a:srgbClr val="008A5E"/>
                </a:solidFill>
                <a:latin typeface="Century Gothic"/>
                <a:cs typeface="Century Gothic"/>
              </a:rPr>
              <a:t>ADVANTAGES</a:t>
            </a:r>
            <a:endParaRPr sz="1600">
              <a:latin typeface="Century Gothic"/>
              <a:cs typeface="Century Gothic"/>
            </a:endParaRPr>
          </a:p>
          <a:p>
            <a:pPr marL="156210" indent="-144145">
              <a:lnSpc>
                <a:spcPct val="100000"/>
              </a:lnSpc>
              <a:spcBef>
                <a:spcPts val="385"/>
              </a:spcBef>
              <a:buChar char="•"/>
              <a:tabLst>
                <a:tab pos="156845" algn="l"/>
              </a:tabLst>
            </a:pPr>
            <a:r>
              <a:rPr sz="1450" spc="-55" dirty="0">
                <a:latin typeface="Century Gothic"/>
                <a:cs typeface="Century Gothic"/>
              </a:rPr>
              <a:t>competitive</a:t>
            </a:r>
            <a:r>
              <a:rPr sz="1450" dirty="0">
                <a:latin typeface="Century Gothic"/>
                <a:cs typeface="Century Gothic"/>
              </a:rPr>
              <a:t> </a:t>
            </a:r>
            <a:r>
              <a:rPr sz="1450" spc="-20" dirty="0">
                <a:latin typeface="Century Gothic"/>
                <a:cs typeface="Century Gothic"/>
              </a:rPr>
              <a:t>edge</a:t>
            </a:r>
            <a:endParaRPr sz="1450">
              <a:latin typeface="Century Gothic"/>
              <a:cs typeface="Century Gothic"/>
            </a:endParaRPr>
          </a:p>
          <a:p>
            <a:pPr marL="156210" marR="5080" indent="-144145">
              <a:lnSpc>
                <a:spcPct val="100899"/>
              </a:lnSpc>
              <a:buChar char="•"/>
              <a:tabLst>
                <a:tab pos="156845" algn="l"/>
              </a:tabLst>
            </a:pPr>
            <a:r>
              <a:rPr sz="1450" spc="-50" dirty="0">
                <a:latin typeface="Century Gothic"/>
                <a:cs typeface="Century Gothic"/>
              </a:rPr>
              <a:t>guarantee</a:t>
            </a:r>
            <a:r>
              <a:rPr sz="1450" spc="-45" dirty="0">
                <a:latin typeface="Century Gothic"/>
                <a:cs typeface="Century Gothic"/>
              </a:rPr>
              <a:t> </a:t>
            </a:r>
            <a:r>
              <a:rPr sz="1450" spc="-30" dirty="0">
                <a:latin typeface="Century Gothic"/>
                <a:cs typeface="Century Gothic"/>
              </a:rPr>
              <a:t>of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55" dirty="0">
                <a:latin typeface="Century Gothic"/>
                <a:cs typeface="Century Gothic"/>
              </a:rPr>
              <a:t>reliability</a:t>
            </a:r>
            <a:r>
              <a:rPr sz="1450" spc="-4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and </a:t>
            </a:r>
            <a:r>
              <a:rPr sz="1450" spc="-50" dirty="0">
                <a:latin typeface="Century Gothic"/>
                <a:cs typeface="Century Gothic"/>
              </a:rPr>
              <a:t>standard</a:t>
            </a:r>
            <a:r>
              <a:rPr sz="1450" spc="-55" dirty="0">
                <a:latin typeface="Century Gothic"/>
                <a:cs typeface="Century Gothic"/>
              </a:rPr>
              <a:t> </a:t>
            </a:r>
            <a:r>
              <a:rPr sz="1450" spc="-10" dirty="0">
                <a:latin typeface="Century Gothic"/>
                <a:cs typeface="Century Gothic"/>
              </a:rPr>
              <a:t>compliance</a:t>
            </a:r>
            <a:endParaRPr sz="1450">
              <a:latin typeface="Century Gothic"/>
              <a:cs typeface="Century Gothic"/>
            </a:endParaRPr>
          </a:p>
          <a:p>
            <a:pPr marL="156210" marR="735965" indent="-144145">
              <a:lnSpc>
                <a:spcPct val="100899"/>
              </a:lnSpc>
              <a:buChar char="•"/>
              <a:tabLst>
                <a:tab pos="156845" algn="l"/>
              </a:tabLst>
            </a:pPr>
            <a:r>
              <a:rPr sz="1450" spc="-55" dirty="0">
                <a:latin typeface="Century Gothic"/>
                <a:cs typeface="Century Gothic"/>
              </a:rPr>
              <a:t>production</a:t>
            </a:r>
            <a:r>
              <a:rPr sz="1450" spc="-10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quality </a:t>
            </a:r>
            <a:r>
              <a:rPr sz="1450" spc="-10" dirty="0">
                <a:latin typeface="Century Gothic"/>
                <a:cs typeface="Century Gothic"/>
              </a:rPr>
              <a:t>monitoring</a:t>
            </a:r>
            <a:endParaRPr sz="1450">
              <a:latin typeface="Century Gothic"/>
              <a:cs typeface="Century Gothic"/>
            </a:endParaRPr>
          </a:p>
          <a:p>
            <a:pPr marL="156210" marR="555625" indent="-144145">
              <a:lnSpc>
                <a:spcPct val="100899"/>
              </a:lnSpc>
              <a:buChar char="•"/>
              <a:tabLst>
                <a:tab pos="156845" algn="l"/>
              </a:tabLst>
            </a:pPr>
            <a:r>
              <a:rPr sz="1450" spc="-50" dirty="0">
                <a:latin typeface="Century Gothic"/>
                <a:cs typeface="Century Gothic"/>
              </a:rPr>
              <a:t>mitigating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40" dirty="0">
                <a:latin typeface="Century Gothic"/>
                <a:cs typeface="Century Gothic"/>
              </a:rPr>
              <a:t>the</a:t>
            </a:r>
            <a:r>
              <a:rPr sz="1450" spc="-65" dirty="0">
                <a:latin typeface="Century Gothic"/>
                <a:cs typeface="Century Gothic"/>
              </a:rPr>
              <a:t> </a:t>
            </a:r>
            <a:r>
              <a:rPr sz="1450" spc="-45" dirty="0">
                <a:latin typeface="Century Gothic"/>
                <a:cs typeface="Century Gothic"/>
              </a:rPr>
              <a:t>risks</a:t>
            </a:r>
            <a:r>
              <a:rPr sz="1450" spc="-60" dirty="0">
                <a:latin typeface="Century Gothic"/>
                <a:cs typeface="Century Gothic"/>
              </a:rPr>
              <a:t> </a:t>
            </a:r>
            <a:r>
              <a:rPr sz="1450" spc="-25" dirty="0">
                <a:latin typeface="Century Gothic"/>
                <a:cs typeface="Century Gothic"/>
              </a:rPr>
              <a:t>of </a:t>
            </a:r>
            <a:r>
              <a:rPr sz="1450" spc="-10" dirty="0">
                <a:latin typeface="Century Gothic"/>
                <a:cs typeface="Century Gothic"/>
              </a:rPr>
              <a:t>hazards.</a:t>
            </a:r>
            <a:endParaRPr sz="145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734858" y="1003338"/>
            <a:ext cx="3201035" cy="3175"/>
          </a:xfrm>
          <a:custGeom>
            <a:avLst/>
            <a:gdLst/>
            <a:ahLst/>
            <a:cxnLst/>
            <a:rect l="l" t="t" r="r" b="b"/>
            <a:pathLst>
              <a:path w="3201035" h="3175">
                <a:moveTo>
                  <a:pt x="3200476" y="0"/>
                </a:moveTo>
                <a:lnTo>
                  <a:pt x="0" y="0"/>
                </a:lnTo>
                <a:lnTo>
                  <a:pt x="0" y="2705"/>
                </a:lnTo>
                <a:lnTo>
                  <a:pt x="3200476" y="2705"/>
                </a:lnTo>
                <a:lnTo>
                  <a:pt x="3200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30208" y="1003338"/>
            <a:ext cx="3201035" cy="3175"/>
          </a:xfrm>
          <a:custGeom>
            <a:avLst/>
            <a:gdLst/>
            <a:ahLst/>
            <a:cxnLst/>
            <a:rect l="l" t="t" r="r" b="b"/>
            <a:pathLst>
              <a:path w="3201034" h="3175">
                <a:moveTo>
                  <a:pt x="3200476" y="0"/>
                </a:moveTo>
                <a:lnTo>
                  <a:pt x="0" y="0"/>
                </a:lnTo>
                <a:lnTo>
                  <a:pt x="0" y="2705"/>
                </a:lnTo>
                <a:lnTo>
                  <a:pt x="3200476" y="2705"/>
                </a:lnTo>
                <a:lnTo>
                  <a:pt x="3200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03504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18341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806178" y="1694808"/>
            <a:ext cx="0" cy="5660390"/>
          </a:xfrm>
          <a:custGeom>
            <a:avLst/>
            <a:gdLst/>
            <a:ahLst/>
            <a:cxnLst/>
            <a:rect l="l" t="t" r="r" b="b"/>
            <a:pathLst>
              <a:path h="5660390">
                <a:moveTo>
                  <a:pt x="0" y="0"/>
                </a:moveTo>
                <a:lnTo>
                  <a:pt x="0" y="5660123"/>
                </a:lnTo>
              </a:path>
            </a:pathLst>
          </a:custGeom>
          <a:ln w="18516">
            <a:solidFill>
              <a:srgbClr val="131718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354099" y="8067738"/>
            <a:ext cx="11181080" cy="403860"/>
          </a:xfrm>
          <a:prstGeom prst="rect">
            <a:avLst/>
          </a:prstGeom>
          <a:solidFill>
            <a:srgbClr val="008A5E"/>
          </a:solidFill>
        </p:spPr>
        <p:txBody>
          <a:bodyPr vert="horz" wrap="square" lIns="0" tIns="54610" rIns="0" bIns="0" rtlCol="0">
            <a:spAutoFit/>
          </a:bodyPr>
          <a:lstStyle/>
          <a:p>
            <a:pPr marL="229870" algn="ctr">
              <a:lnSpc>
                <a:spcPct val="100000"/>
              </a:lnSpc>
              <a:spcBef>
                <a:spcPts val="430"/>
              </a:spcBef>
            </a:pP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MORE</a:t>
            </a:r>
            <a:r>
              <a:rPr sz="1700" spc="1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CERTIFIED</a:t>
            </a:r>
            <a:r>
              <a:rPr sz="1700" spc="1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PRODUCTS</a:t>
            </a:r>
            <a:r>
              <a:rPr sz="1700" spc="11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FOR</a:t>
            </a:r>
            <a:r>
              <a:rPr sz="1700" spc="1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700" spc="11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FFFFFF"/>
                </a:solidFill>
                <a:latin typeface="Century Gothic"/>
                <a:cs typeface="Century Gothic"/>
              </a:rPr>
              <a:t>SAFER</a:t>
            </a:r>
            <a:r>
              <a:rPr sz="1700" spc="1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entury Gothic"/>
                <a:cs typeface="Century Gothic"/>
              </a:rPr>
              <a:t>MARKET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65031" y="9106359"/>
            <a:ext cx="625475" cy="554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-25" dirty="0">
                <a:latin typeface="Century Gothic"/>
                <a:cs typeface="Century Gothic"/>
              </a:rPr>
              <a:t>XX</a:t>
            </a:r>
            <a:endParaRPr sz="3450">
              <a:latin typeface="Century Gothic"/>
              <a:cs typeface="Century Gothic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2707" y="10390222"/>
            <a:ext cx="648508" cy="412440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2466131" y="10524521"/>
            <a:ext cx="9250680" cy="21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cap="small" dirty="0">
                <a:latin typeface="Century Gothic"/>
                <a:cs typeface="Century Gothic"/>
              </a:rPr>
              <a:t>ETICS,</a:t>
            </a:r>
            <a:r>
              <a:rPr sz="1250" cap="small" spc="-70" dirty="0">
                <a:latin typeface="Century Gothic"/>
                <a:cs typeface="Century Gothic"/>
              </a:rPr>
              <a:t> </a:t>
            </a:r>
            <a:r>
              <a:rPr sz="1250" cap="small" spc="-40" dirty="0">
                <a:latin typeface="Century Gothic"/>
                <a:cs typeface="Century Gothic"/>
              </a:rPr>
              <a:t>the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70" dirty="0">
                <a:latin typeface="Century Gothic"/>
                <a:cs typeface="Century Gothic"/>
              </a:rPr>
              <a:t>European</a:t>
            </a:r>
            <a:r>
              <a:rPr sz="1250" cap="small" spc="35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Testing,</a:t>
            </a:r>
            <a:r>
              <a:rPr sz="1250" cap="small" spc="-5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Inspection</a:t>
            </a:r>
            <a:r>
              <a:rPr sz="1250" cap="small" spc="25" dirty="0">
                <a:latin typeface="Century Gothic"/>
                <a:cs typeface="Century Gothic"/>
              </a:rPr>
              <a:t> </a:t>
            </a:r>
            <a:r>
              <a:rPr sz="1250" cap="small" spc="-85" dirty="0">
                <a:latin typeface="Century Gothic"/>
                <a:cs typeface="Century Gothic"/>
              </a:rPr>
              <a:t>and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65" dirty="0">
                <a:latin typeface="Century Gothic"/>
                <a:cs typeface="Century Gothic"/>
              </a:rPr>
              <a:t>Certification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60" dirty="0">
                <a:latin typeface="Century Gothic"/>
                <a:cs typeface="Century Gothic"/>
              </a:rPr>
              <a:t>System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|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spc="-20" dirty="0">
                <a:latin typeface="Century Gothic"/>
                <a:cs typeface="Century Gothic"/>
              </a:rPr>
              <a:t>Rue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55" dirty="0">
                <a:latin typeface="Century Gothic"/>
                <a:cs typeface="Century Gothic"/>
              </a:rPr>
              <a:t>des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40" dirty="0">
                <a:latin typeface="Century Gothic"/>
                <a:cs typeface="Century Gothic"/>
              </a:rPr>
              <a:t>Deux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spc="-55" dirty="0">
                <a:latin typeface="Century Gothic"/>
                <a:cs typeface="Century Gothic"/>
              </a:rPr>
              <a:t>Églises,</a:t>
            </a:r>
            <a:r>
              <a:rPr sz="1250" cap="small" spc="-1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29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-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1000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BRUSSELS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–</a:t>
            </a:r>
            <a:r>
              <a:rPr sz="1250" cap="small" spc="-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E-</a:t>
            </a:r>
            <a:r>
              <a:rPr sz="1250" cap="small" spc="-65" dirty="0">
                <a:latin typeface="Century Gothic"/>
                <a:cs typeface="Century Gothic"/>
              </a:rPr>
              <a:t>mail</a:t>
            </a:r>
            <a:r>
              <a:rPr sz="1250" cap="small" spc="30" dirty="0">
                <a:latin typeface="Century Gothic"/>
                <a:cs typeface="Century Gothic"/>
              </a:rPr>
              <a:t> </a:t>
            </a:r>
            <a:r>
              <a:rPr sz="1250" cap="small" dirty="0">
                <a:latin typeface="Century Gothic"/>
                <a:cs typeface="Century Gothic"/>
              </a:rPr>
              <a:t>:</a:t>
            </a:r>
            <a:r>
              <a:rPr sz="1250" cap="small" spc="-25" dirty="0">
                <a:latin typeface="Century Gothic"/>
                <a:cs typeface="Century Gothic"/>
              </a:rPr>
              <a:t> </a:t>
            </a:r>
            <a:r>
              <a:rPr sz="1250" cap="small" spc="-45" dirty="0">
                <a:latin typeface="Century Gothic"/>
                <a:cs typeface="Century Gothic"/>
                <a:hlinkClick r:id="rId3"/>
              </a:rPr>
              <a:t>secretariat@etics.org</a:t>
            </a:r>
            <a:endParaRPr sz="125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737587" y="9127373"/>
            <a:ext cx="13696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latin typeface="Century Gothic"/>
                <a:cs typeface="Century Gothic"/>
              </a:rPr>
              <a:t>- </a:t>
            </a:r>
            <a:r>
              <a:rPr sz="1250" spc="-10" dirty="0">
                <a:latin typeface="Century Gothic"/>
                <a:cs typeface="Century Gothic"/>
                <a:hlinkClick r:id="rId4"/>
              </a:rPr>
              <a:t>www.enec.com</a:t>
            </a:r>
            <a:endParaRPr sz="125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50" dirty="0">
                <a:latin typeface="Century Gothic"/>
                <a:cs typeface="Century Gothic"/>
              </a:rPr>
              <a:t>- </a:t>
            </a:r>
            <a:r>
              <a:rPr sz="1250" spc="-10" dirty="0">
                <a:latin typeface="Century Gothic"/>
                <a:cs typeface="Century Gothic"/>
              </a:rPr>
              <a:t>www.xxxxxxx</a:t>
            </a:r>
            <a:endParaRPr sz="1250">
              <a:latin typeface="Century Gothic"/>
              <a:cs typeface="Century Gothic"/>
            </a:endParaRP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73197AB5-E0C8-5F43-3D5F-218034256E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2491" y="8558453"/>
            <a:ext cx="2717800" cy="2006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393</Words>
  <Application>Microsoft Office PowerPoint</Application>
  <PresentationFormat>Custom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Times New Roman</vt:lpstr>
      <vt:lpstr>Office Theme</vt:lpstr>
      <vt:lpstr>ENEC MARK: SAFETY AT FIRST SIGHT</vt:lpstr>
      <vt:lpstr>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ENEC Mark_Horticultural leds</dc:title>
  <dc:creator>Stephanie Atterbury</dc:creator>
  <cp:lastModifiedBy>Stephanie Atterbury</cp:lastModifiedBy>
  <cp:revision>7</cp:revision>
  <dcterms:created xsi:type="dcterms:W3CDTF">2023-06-05T16:01:44Z</dcterms:created>
  <dcterms:modified xsi:type="dcterms:W3CDTF">2023-07-18T06:52:15Z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2023-06-05T00:00:00Z</vt:filetime>
  </property>
  <property fmtid="{D5CDD505-2E9C-101B-9397-08002B2CF9AE}" pid="3" name="Creator">
    <vt:lpwstr>Adobe Illustrator 27.2 (Macintosh)</vt:lpwstr>
  </property>
  <property fmtid="{D5CDD505-2E9C-101B-9397-08002B2CF9AE}" pid="4" name="LastSaved">
    <vt:filetime>2023-06-05T00:00:00Z</vt:filetime>
  </property>
  <property fmtid="{D5CDD505-2E9C-101B-9397-08002B2CF9AE}" pid="5" name="Producer">
    <vt:lpwstr>Adobe PDF library 17.00</vt:lpwstr>
  </property>
</Properties>
</file>